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1281C9F-43B3-4AB4-94BE-7D4FAB7CA9C0}">
  <a:tblStyle styleId="{11281C9F-43B3-4AB4-94BE-7D4FAB7CA9C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21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24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Co-occurence: buying different brands on the same trip can cause negative cross price elasticity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Co-occurence: buying different brands on the same trip can cause negative cross price elasticity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0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79000"/>
          </a:blip>
          <a:srcRect b="28785" l="831" r="28136" t="0"/>
          <a:stretch/>
        </p:blipFill>
        <p:spPr>
          <a:xfrm>
            <a:off x="0" y="0"/>
            <a:ext cx="9143998" cy="52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5417925" y="410775"/>
            <a:ext cx="2904600" cy="149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To be removed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Promotional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Brand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25" y="1408700"/>
            <a:ext cx="8418275" cy="28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1594400" y="2486200"/>
            <a:ext cx="414300" cy="405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602525" y="3125025"/>
            <a:ext cx="414300" cy="405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916950" y="3125025"/>
            <a:ext cx="414300" cy="405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364850" y="3125025"/>
            <a:ext cx="414300" cy="405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Brand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25" y="1408700"/>
            <a:ext cx="8418275" cy="28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2602525" y="3125025"/>
            <a:ext cx="414300" cy="405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4364850" y="3125025"/>
            <a:ext cx="414300" cy="405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Importance of Brand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25" y="1408700"/>
            <a:ext cx="8418275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AFAFA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/ Summary / Reccomendation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Brainstorm together...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6868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BONUS MATERIAL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in depth info: what was done to the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Summary Tables / Analysis of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Comparison of models -&gt; choice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Statistical significance of variables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behaviour variables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Loyalty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3">
            <a:alphaModFix amt="70000"/>
          </a:blip>
          <a:srcRect b="0" l="19672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ctrTitle"/>
          </p:nvPr>
        </p:nvSpPr>
        <p:spPr>
          <a:xfrm>
            <a:off x="158275" y="2969350"/>
            <a:ext cx="4544400" cy="184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Instant Coffee User Analysis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CDCD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Shape 66"/>
          <p:cNvGraphicFramePr/>
          <p:nvPr/>
        </p:nvGraphicFramePr>
        <p:xfrm>
          <a:off x="414600" y="126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{11281C9F-43B3-4AB4-94BE-7D4FAB7CA9C0}</a:tableStyleId>
              </a:tblPr>
              <a:tblGrid>
                <a:gridCol w="3954450"/>
                <a:gridCol w="3954450"/>
              </a:tblGrid>
              <a:tr h="66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1000"/>
                        </a:spcBef>
                        <a:buNone/>
                      </a:pPr>
                      <a:r>
                        <a:rPr lang="en-GB" sz="1800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Raw panel data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10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     Transformations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69696"/>
                    </a:solidFill>
                  </a:tcPr>
                </a:tc>
              </a:tr>
              <a:tr h="2557425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One year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270,000 Individual level transactions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XX Brands, XX Shops</a:t>
                      </a:r>
                    </a:p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and promotions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Household IDs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Spending by household</a:t>
                      </a:r>
                    </a:p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Susceptibility to promotions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Brand loyalty (coffee and shops)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elasticities</a:t>
                      </a: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Market shares</a:t>
                      </a:r>
                    </a:p>
                    <a:p>
                      <a:pPr indent="-342900" lvl="0" marL="457200" rtl="0">
                        <a:spcBef>
                          <a:spcPts val="1000"/>
                        </a:spcBef>
                        <a:buClr>
                          <a:srgbClr val="434343"/>
                        </a:buClr>
                        <a:buSzPct val="128571"/>
                        <a:buFont typeface="Helvetica Neue"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….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Data</a:t>
            </a:r>
          </a:p>
        </p:txBody>
      </p:sp>
      <p:sp>
        <p:nvSpPr>
          <p:cNvPr id="68" name="Shape 68"/>
          <p:cNvSpPr/>
          <p:nvPr/>
        </p:nvSpPr>
        <p:spPr>
          <a:xfrm>
            <a:off x="3256625" y="1464925"/>
            <a:ext cx="1486500" cy="361800"/>
          </a:xfrm>
          <a:prstGeom prst="rightArrow">
            <a:avLst>
              <a:gd fmla="val 50000" name="adj1"/>
              <a:gd fmla="val 7907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DCDCD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findings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Brands, Stores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 / Purchase Analysis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Elasticities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Market Share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etc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5770000" y="528125"/>
            <a:ext cx="2904600" cy="149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To be removed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E9E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Importance for Light vs Heavy Users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1225687"/>
            <a:ext cx="42957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9E9E9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Importance for Light vs Heavy Users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1225687"/>
            <a:ext cx="42957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>
            <a:off x="424200" y="1416075"/>
            <a:ext cx="5189400" cy="572700"/>
          </a:xfrm>
          <a:prstGeom prst="rightArrow">
            <a:avLst>
              <a:gd fmla="val 50000" name="adj1"/>
              <a:gd fmla="val 9845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5740675" y="1298725"/>
            <a:ext cx="3315300" cy="10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Heavy users = 75th %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7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users = 25th 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Introducing….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Side by side analysis: Light vs Heavy users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5770000" y="528125"/>
            <a:ext cx="2904600" cy="149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To be removed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Introducing….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37075" y="1017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		Ben		   		 and		     		Elvira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474" y="1590424"/>
            <a:ext cx="2200926" cy="3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525" y="1590424"/>
            <a:ext cx="2302870" cy="330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F6F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Spending Behaviour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99" y="1211024"/>
            <a:ext cx="5411124" cy="36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